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  <p:sldId id="266" r:id="rId12"/>
    <p:sldId id="267" r:id="rId13"/>
    <p:sldId id="272" r:id="rId14"/>
    <p:sldId id="274" r:id="rId15"/>
    <p:sldId id="269" r:id="rId16"/>
    <p:sldId id="270" r:id="rId17"/>
    <p:sldId id="273" r:id="rId18"/>
    <p:sldId id="271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mbria" panose="02040503050406030204" pitchFamily="18" charset="0"/>
      <p:regular r:id="rId25"/>
      <p:bold r:id="rId26"/>
      <p:italic r:id="rId27"/>
      <p:boldItalic r:id="rId28"/>
    </p:embeddedFont>
    <p:embeddedFont>
      <p:font typeface="Maven Pro" panose="020B0604020202020204" charset="0"/>
      <p:regular r:id="rId29"/>
      <p:bold r:id="rId30"/>
    </p:embeddedFont>
    <p:embeddedFont>
      <p:font typeface="Nunit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8607"/>
    <a:srgbClr val="FE8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89647" autoAdjust="0"/>
  </p:normalViewPr>
  <p:slideViewPr>
    <p:cSldViewPr snapToGrid="0">
      <p:cViewPr varScale="1">
        <p:scale>
          <a:sx n="109" d="100"/>
          <a:sy n="109" d="100"/>
        </p:scale>
        <p:origin x="485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microsoft.com/office/2016/11/relationships/changesInfo" Target="changesInfos/changesInfo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ba tabassum" userId="ad3036032c60cf34" providerId="LiveId" clId="{906E8067-FEE8-47B1-A851-3B95FB19D5D3}"/>
    <pc:docChg chg="modSld">
      <pc:chgData name="saba tabassum" userId="ad3036032c60cf34" providerId="LiveId" clId="{906E8067-FEE8-47B1-A851-3B95FB19D5D3}" dt="2021-07-12T23:44:04.411" v="74" actId="14100"/>
      <pc:docMkLst>
        <pc:docMk/>
      </pc:docMkLst>
      <pc:sldChg chg="modSp mod">
        <pc:chgData name="saba tabassum" userId="ad3036032c60cf34" providerId="LiveId" clId="{906E8067-FEE8-47B1-A851-3B95FB19D5D3}" dt="2021-07-12T23:41:53.287" v="72" actId="20577"/>
        <pc:sldMkLst>
          <pc:docMk/>
          <pc:sldMk cId="0" sldId="266"/>
        </pc:sldMkLst>
        <pc:spChg chg="mod">
          <ac:chgData name="saba tabassum" userId="ad3036032c60cf34" providerId="LiveId" clId="{906E8067-FEE8-47B1-A851-3B95FB19D5D3}" dt="2021-07-12T23:41:53.287" v="72" actId="20577"/>
          <ac:spMkLst>
            <pc:docMk/>
            <pc:sldMk cId="0" sldId="266"/>
            <ac:spMk id="348" creationId="{00000000-0000-0000-0000-000000000000}"/>
          </ac:spMkLst>
        </pc:spChg>
      </pc:sldChg>
      <pc:sldChg chg="modSp mod">
        <pc:chgData name="saba tabassum" userId="ad3036032c60cf34" providerId="LiveId" clId="{906E8067-FEE8-47B1-A851-3B95FB19D5D3}" dt="2021-07-12T23:44:04.411" v="74" actId="14100"/>
        <pc:sldMkLst>
          <pc:docMk/>
          <pc:sldMk cId="0" sldId="270"/>
        </pc:sldMkLst>
        <pc:spChg chg="mod">
          <ac:chgData name="saba tabassum" userId="ad3036032c60cf34" providerId="LiveId" clId="{906E8067-FEE8-47B1-A851-3B95FB19D5D3}" dt="2021-07-12T23:44:04.411" v="74" actId="14100"/>
          <ac:spMkLst>
            <pc:docMk/>
            <pc:sldMk cId="0" sldId="270"/>
            <ac:spMk id="112" creationId="{B1692B6D-C7B8-47E5-9B6F-095DAB696AD6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1" name="Google Shape;33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5" name="Google Shape;34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1" name="Google Shape;35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5" name="Google Shape;36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4" name="Google Shape;37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1" name="Google Shape;38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8" name="Google Shape;29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1" name="Google Shape;3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7" name="Google Shape;3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4" name="Google Shape;32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1"/>
            <a:chOff x="5043503" y="0"/>
            <a:chExt cx="3814072" cy="3839101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1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11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267" name="Google Shape;267;p1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51" name="Google Shape;51;p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59" name="Google Shape;59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66" name="Google Shape;66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74" name="Google Shape;74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Google Shape;76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7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80" name="Google Shape;80;p7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81" name="Google Shape;81;p7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5" name="Google Shape;85;p7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86" name="Google Shape;86;p7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7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7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" name="Google Shape;91;p7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92" name="Google Shape;92;p7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7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" name="Google Shape;96;p7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97" name="Google Shape;97;p7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" name="Google Shape;100;p7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01" name="Google Shape;101;p7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7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7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7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7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6" name="Google Shape;106;p7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07" name="Google Shape;107;p7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7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7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7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1" name="Google Shape;111;p7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12" name="Google Shape;112;p7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7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7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5" name="Google Shape;115;p7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16" name="Google Shape;116;p7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7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7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7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7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1" name="Google Shape;121;p7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22" name="Google Shape;122;p7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7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7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6" name="Google Shape;126;p7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27" name="Google Shape;127;p7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7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7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7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1" name="Google Shape;131;p7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32" name="Google Shape;132;p7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7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5" name="Google Shape;135;p7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36" name="Google Shape;136;p7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7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7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7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0" name="Google Shape;140;p7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141" name="Google Shape;141;p7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7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7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7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5" name="Google Shape;145;p7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146" name="Google Shape;146;p7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7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7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7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7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1" name="Google Shape;151;p7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152" name="Google Shape;152;p7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7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7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7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" name="Google Shape;156;p7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157" name="Google Shape;157;p7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7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7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" name="Google Shape;160;p7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161" name="Google Shape;161;p7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5" name="Google Shape;165;p7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166" name="Google Shape;166;p7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7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7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1" name="Google Shape;171;p7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172" name="Google Shape;172;p7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7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7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7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6" name="Google Shape;176;p7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177" name="Google Shape;177;p7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7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7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0" name="Google Shape;180;p7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181" name="Google Shape;181;p7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7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7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7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6" name="Google Shape;186;p7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187" name="Google Shape;187;p7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7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7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1" name="Google Shape;191;p7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192" name="Google Shape;192;p7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7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7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7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6" name="Google Shape;196;p7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197" name="Google Shape;197;p7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7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7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0" name="Google Shape;200;p7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01" name="Google Shape;201;p7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7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7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7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05" name="Google Shape;205;p7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7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p8"/>
          <p:cNvGrpSpPr/>
          <p:nvPr/>
        </p:nvGrpSpPr>
        <p:grpSpPr>
          <a:xfrm>
            <a:off x="146769" y="3406"/>
            <a:ext cx="1233214" cy="1384535"/>
            <a:chOff x="146769" y="3406"/>
            <a:chExt cx="1233214" cy="1384535"/>
          </a:xfrm>
        </p:grpSpPr>
        <p:grpSp>
          <p:nvGrpSpPr>
            <p:cNvPr id="210" name="Google Shape;210;p8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211" name="Google Shape;211;p8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3" name="Google Shape;213;p8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214" name="Google Shape;214;p8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8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8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7" name="Google Shape;217;p8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218" name="Google Shape;218;p8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8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8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22" name="Google Shape;222;p8"/>
          <p:cNvGrpSpPr/>
          <p:nvPr/>
        </p:nvGrpSpPr>
        <p:grpSpPr>
          <a:xfrm>
            <a:off x="6775084" y="2904008"/>
            <a:ext cx="2186147" cy="2239500"/>
            <a:chOff x="6775084" y="2904008"/>
            <a:chExt cx="2186147" cy="2239500"/>
          </a:xfrm>
        </p:grpSpPr>
        <p:grpSp>
          <p:nvGrpSpPr>
            <p:cNvPr id="223" name="Google Shape;223;p8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224" name="Google Shape;224;p8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8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6" name="Google Shape;226;p8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227" name="Google Shape;227;p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8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0" name="Google Shape;230;p8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8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8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8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5" name="Google Shape;235;p8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236" name="Google Shape;236;p8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8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8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8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41" name="Google Shape;241;p8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2" name="Google Shape;242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245" name="Google Shape;245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7" name="Google Shape;247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9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9" name="Google Shape;249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10"/>
          <p:cNvGrpSpPr/>
          <p:nvPr/>
        </p:nvGrpSpPr>
        <p:grpSpPr>
          <a:xfrm>
            <a:off x="6866714" y="1256"/>
            <a:ext cx="2267379" cy="2601741"/>
            <a:chOff x="6790514" y="1256"/>
            <a:chExt cx="2267379" cy="2601741"/>
          </a:xfrm>
        </p:grpSpPr>
        <p:grpSp>
          <p:nvGrpSpPr>
            <p:cNvPr id="252" name="Google Shape;252;p10"/>
            <p:cNvGrpSpPr/>
            <p:nvPr/>
          </p:nvGrpSpPr>
          <p:grpSpPr>
            <a:xfrm>
              <a:off x="7067535" y="1256"/>
              <a:ext cx="1990358" cy="1990303"/>
              <a:chOff x="7067535" y="1256"/>
              <a:chExt cx="1990358" cy="1990303"/>
            </a:xfrm>
          </p:grpSpPr>
          <p:sp>
            <p:nvSpPr>
              <p:cNvPr id="253" name="Google Shape;253;p1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1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10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6" name="Google Shape;256;p10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257" name="Google Shape;257;p10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1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0" name="Google Shape;260;p10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261" name="Google Shape;261;p1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3" name="Google Shape;263;p10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2552550" y="0"/>
            <a:ext cx="4038900" cy="11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3200" dirty="0">
                <a:solidFill>
                  <a:schemeClr val="bg1"/>
                </a:solidFill>
              </a:rPr>
              <a:t>2-WAY SANITIZER BOTTLE</a:t>
            </a:r>
            <a:endParaRPr sz="3200" dirty="0">
              <a:solidFill>
                <a:schemeClr val="bg1"/>
              </a:solidFill>
            </a:endParaRPr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458850" y="1516325"/>
            <a:ext cx="3560400" cy="3215700"/>
          </a:xfrm>
          <a:prstGeom prst="rect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b="1" i="1" dirty="0"/>
              <a:t>Year - I/II</a:t>
            </a:r>
            <a:endParaRPr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b="1" i="1" dirty="0"/>
              <a:t>Section -   F1   </a:t>
            </a:r>
            <a:endParaRPr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b="1" i="1" dirty="0"/>
              <a:t>Batch - 07</a:t>
            </a:r>
            <a:endParaRPr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b="1" i="1" dirty="0"/>
              <a:t>Group - 07</a:t>
            </a:r>
            <a:endParaRPr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b="1" i="1" dirty="0"/>
              <a:t>Team members:</a:t>
            </a:r>
            <a:endParaRPr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dirty="0"/>
              <a:t>     </a:t>
            </a:r>
            <a:endParaRPr lang="en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dirty="0">
                <a:solidFill>
                  <a:schemeClr val="bg1"/>
                </a:solidFill>
              </a:rPr>
              <a:t> </a:t>
            </a:r>
            <a:r>
              <a:rPr lang="en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             ROLLNO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sz="1600" b="1" i="1" dirty="0">
                <a:solidFill>
                  <a:schemeClr val="accent5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SABA TABASSUM :2003A51100      </a:t>
            </a:r>
            <a:br>
              <a:rPr lang="en-US" sz="1600" b="1" i="1" dirty="0">
                <a:solidFill>
                  <a:schemeClr val="accent5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b="1" i="1" dirty="0">
                <a:solidFill>
                  <a:schemeClr val="accent5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DEEPIKA: 2005A41143</a:t>
            </a:r>
            <a:br>
              <a:rPr lang="en-IN" sz="1600" dirty="0">
                <a:solidFill>
                  <a:schemeClr val="accent5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AKHIL TEJA :2005A41119	 </a:t>
            </a:r>
            <a:br>
              <a:rPr lang="en-US" sz="1600" b="1" dirty="0">
                <a:solidFill>
                  <a:schemeClr val="accent5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b="1" dirty="0">
                <a:solidFill>
                  <a:schemeClr val="accent5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DEEKSHITH :2003A51107</a:t>
            </a:r>
            <a:r>
              <a:rPr lang="en" dirty="0">
                <a:solidFill>
                  <a:schemeClr val="accent5">
                    <a:lumMod val="50000"/>
                  </a:schemeClr>
                </a:solidFill>
              </a:rPr>
              <a:t>           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79" name="Google Shape;279;p13"/>
          <p:cNvSpPr txBox="1">
            <a:spLocks noGrp="1"/>
          </p:cNvSpPr>
          <p:nvPr>
            <p:ph type="body" idx="4294967295"/>
          </p:nvPr>
        </p:nvSpPr>
        <p:spPr>
          <a:xfrm>
            <a:off x="4990100" y="1516325"/>
            <a:ext cx="3560400" cy="3215700"/>
          </a:xfrm>
          <a:prstGeom prst="rect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Product Image /Sketch</a:t>
            </a:r>
            <a:endParaRPr dirty="0"/>
          </a:p>
        </p:txBody>
      </p:sp>
      <p:sp>
        <p:nvSpPr>
          <p:cNvPr id="280" name="Google Shape;280;p13"/>
          <p:cNvSpPr txBox="1">
            <a:spLocks noGrp="1"/>
          </p:cNvSpPr>
          <p:nvPr>
            <p:ph type="body" idx="4294967295"/>
          </p:nvPr>
        </p:nvSpPr>
        <p:spPr>
          <a:xfrm>
            <a:off x="6591450" y="166500"/>
            <a:ext cx="2111400" cy="812700"/>
          </a:xfrm>
          <a:prstGeom prst="rect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College Logo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1BFA2C-FEA2-4A3C-B369-AEA76009245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212" y="193702"/>
            <a:ext cx="2047875" cy="762000"/>
          </a:xfrm>
          <a:prstGeom prst="rect">
            <a:avLst/>
          </a:prstGeom>
        </p:spPr>
      </p:pic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6313CB1B-E746-4398-A346-3A2CDC9EA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755" y="1516325"/>
            <a:ext cx="2548993" cy="321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Concepts Generated using SCAMPER</a:t>
            </a:r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Sketches of Concept 4</a:t>
            </a:r>
            <a:endParaRPr dirty="0"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1"/>
          </p:nvPr>
        </p:nvSpPr>
        <p:spPr>
          <a:xfrm>
            <a:off x="513470" y="2213375"/>
            <a:ext cx="4058529" cy="2318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dirty="0"/>
              <a:t>Concept 4</a:t>
            </a:r>
            <a:endParaRPr dirty="0"/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3.</a:t>
            </a:r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ADOPT</a:t>
            </a:r>
            <a:endParaRPr lang="en-IN" sz="1800" b="0" i="0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i="1" u="none" strike="noStrike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We can change the shape of transparent space to look more attractive</a:t>
            </a:r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kern="12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Benefits:</a:t>
            </a:r>
            <a:endParaRPr lang="en-IN" sz="1800" b="0" i="0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/>
            <a:r>
              <a:rPr lang="en-US" sz="1600" b="1" i="1" dirty="0">
                <a:latin typeface="Cambria" panose="02040503050406030204" pitchFamily="18" charset="0"/>
                <a:ea typeface="Cambria" panose="02040503050406030204" pitchFamily="18" charset="0"/>
              </a:rPr>
              <a:t>As it is pocket friendly it attracts the users to grab the product.</a:t>
            </a:r>
            <a:endParaRPr lang="en-IN" sz="1600" b="1" i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b="1" i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DA0B9F9C-6CA4-463F-9953-D6940ED76E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949" t="8379" r="4088" b="51197"/>
          <a:stretch/>
        </p:blipFill>
        <p:spPr>
          <a:xfrm>
            <a:off x="5169878" y="1765495"/>
            <a:ext cx="3108960" cy="218049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Concept Selection</a:t>
            </a:r>
            <a:endParaRPr/>
          </a:p>
        </p:txBody>
      </p:sp>
      <p:sp>
        <p:nvSpPr>
          <p:cNvPr id="348" name="Google Shape;348;p23"/>
          <p:cNvSpPr txBox="1">
            <a:spLocks noGrp="1"/>
          </p:cNvSpPr>
          <p:nvPr>
            <p:ph type="body" idx="1"/>
          </p:nvPr>
        </p:nvSpPr>
        <p:spPr>
          <a:xfrm>
            <a:off x="1536100" y="1597875"/>
            <a:ext cx="7030500" cy="2960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dirty="0"/>
              <a:t>Explain How amd why the Concept X is selected.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Parameters</a:t>
            </a:r>
            <a:endParaRPr sz="18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*Feasibility: The product is pocket friendly and portable.</a:t>
            </a:r>
            <a:endParaRPr sz="18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*Usability: Easy and quick to use.</a:t>
            </a:r>
            <a:endParaRPr sz="18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rPr lang="en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*Reliability:The quality of product is trustworthy and can be refilled after use.</a:t>
            </a:r>
            <a:endParaRPr sz="18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Final Designed concepts with a detailed sketches</a:t>
            </a:r>
            <a:endParaRPr dirty="0"/>
          </a:p>
        </p:txBody>
      </p:sp>
      <p:sp>
        <p:nvSpPr>
          <p:cNvPr id="354" name="Google Shape;354;p2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6607748" cy="2541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 3DSketch 1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C936C0-A3BB-49BE-A7FF-11A6FC2D184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5513" y="2034030"/>
            <a:ext cx="4790661" cy="2453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20D26-7576-46D9-92D2-084EFC3F9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Final Designed concepts with a detailed sketches</a:t>
            </a:r>
            <a:endParaRPr lang="en-IN" dirty="0"/>
          </a:p>
        </p:txBody>
      </p:sp>
      <p:sp>
        <p:nvSpPr>
          <p:cNvPr id="4" name="Google Shape;355;p24">
            <a:extLst>
              <a:ext uri="{FF2B5EF4-FFF2-40B4-BE49-F238E27FC236}">
                <a16:creationId xmlns:a16="http://schemas.microsoft.com/office/drawing/2014/main" id="{645A9A8E-F612-4D61-AC21-B73C7685D2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50329" y="1597875"/>
            <a:ext cx="7030501" cy="306026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Sketch 2: </a:t>
            </a:r>
            <a:r>
              <a:rPr lang="en" b="1" dirty="0"/>
              <a:t>CAD MODEL </a:t>
            </a:r>
            <a:endParaRPr b="1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F921AA5-5B38-466F-B139-58BBDE11BA7A}"/>
              </a:ext>
            </a:extLst>
          </p:cNvPr>
          <p:cNvSpPr/>
          <p:nvPr/>
        </p:nvSpPr>
        <p:spPr>
          <a:xfrm>
            <a:off x="2004929" y="1988066"/>
            <a:ext cx="5307192" cy="2462005"/>
          </a:xfrm>
          <a:prstGeom prst="roundRect">
            <a:avLst/>
          </a:prstGeom>
          <a:solidFill>
            <a:srgbClr val="F9860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F4271F0-B06A-41E7-8384-E299C4139E1C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84"/>
          <a:stretch/>
        </p:blipFill>
        <p:spPr bwMode="auto">
          <a:xfrm>
            <a:off x="2316010" y="2181160"/>
            <a:ext cx="4685030" cy="207581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93116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62749-91B4-43AF-87A5-4DB7AB744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Final Designed concepts with a detailed sketches</a:t>
            </a:r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2C36FEC-6C8A-44D5-A607-DBDD2CC2C108}"/>
              </a:ext>
            </a:extLst>
          </p:cNvPr>
          <p:cNvSpPr/>
          <p:nvPr/>
        </p:nvSpPr>
        <p:spPr>
          <a:xfrm>
            <a:off x="1556724" y="1988070"/>
            <a:ext cx="5307192" cy="2462005"/>
          </a:xfrm>
          <a:prstGeom prst="roundRect">
            <a:avLst/>
          </a:prstGeom>
          <a:solidFill>
            <a:srgbClr val="F98607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Google Shape;355;p24">
            <a:extLst>
              <a:ext uri="{FF2B5EF4-FFF2-40B4-BE49-F238E27FC236}">
                <a16:creationId xmlns:a16="http://schemas.microsoft.com/office/drawing/2014/main" id="{BE772B53-B70D-495A-BD7F-3007AA1549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50329" y="1597875"/>
            <a:ext cx="7030501" cy="306026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Sketch 3: </a:t>
            </a:r>
            <a:r>
              <a:rPr lang="en" b="1" dirty="0"/>
              <a:t>CAD MODEL </a:t>
            </a:r>
            <a:endParaRPr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98F489-D485-42B1-8C92-9E0FDE279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363" y="2164372"/>
            <a:ext cx="4712616" cy="210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0578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4199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Product Woking Manual - Storytelling</a:t>
            </a:r>
            <a:endParaRPr/>
          </a:p>
        </p:txBody>
      </p:sp>
      <p:sp>
        <p:nvSpPr>
          <p:cNvPr id="368" name="Google Shape;368;p26"/>
          <p:cNvSpPr txBox="1">
            <a:spLocks noGrp="1"/>
          </p:cNvSpPr>
          <p:nvPr>
            <p:ph type="body" idx="4294967295"/>
          </p:nvPr>
        </p:nvSpPr>
        <p:spPr>
          <a:xfrm>
            <a:off x="4693194" y="3070750"/>
            <a:ext cx="3440870" cy="17009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/>
              <a:t>Step 4</a:t>
            </a:r>
            <a:endParaRPr/>
          </a:p>
        </p:txBody>
      </p:sp>
      <p:sp>
        <p:nvSpPr>
          <p:cNvPr id="369" name="Google Shape;369;p26"/>
          <p:cNvSpPr txBox="1">
            <a:spLocks noGrp="1"/>
          </p:cNvSpPr>
          <p:nvPr>
            <p:ph type="body" idx="4294967295"/>
          </p:nvPr>
        </p:nvSpPr>
        <p:spPr>
          <a:xfrm>
            <a:off x="4693194" y="1392550"/>
            <a:ext cx="3440870" cy="1678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/>
              <a:t>Step 2</a:t>
            </a:r>
            <a:endParaRPr/>
          </a:p>
        </p:txBody>
      </p:sp>
      <p:sp>
        <p:nvSpPr>
          <p:cNvPr id="370" name="Google Shape;370;p26"/>
          <p:cNvSpPr txBox="1">
            <a:spLocks noGrp="1"/>
          </p:cNvSpPr>
          <p:nvPr>
            <p:ph type="body" idx="4294967295"/>
          </p:nvPr>
        </p:nvSpPr>
        <p:spPr>
          <a:xfrm>
            <a:off x="1091821" y="1392550"/>
            <a:ext cx="3601373" cy="1678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/>
              <a:t>Step 1</a:t>
            </a:r>
            <a:endParaRPr/>
          </a:p>
        </p:txBody>
      </p:sp>
      <p:sp>
        <p:nvSpPr>
          <p:cNvPr id="371" name="Google Shape;371;p26"/>
          <p:cNvSpPr txBox="1">
            <a:spLocks noGrp="1"/>
          </p:cNvSpPr>
          <p:nvPr>
            <p:ph type="body" idx="4294967295"/>
          </p:nvPr>
        </p:nvSpPr>
        <p:spPr>
          <a:xfrm>
            <a:off x="1091821" y="3070750"/>
            <a:ext cx="3601379" cy="17009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/>
              <a:t>Step 3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AB44FC-FAB0-4D75-9B62-86A083CFF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821" y="1408698"/>
            <a:ext cx="7042243" cy="336300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7"/>
          <p:cNvSpPr txBox="1">
            <a:spLocks noGrp="1"/>
          </p:cNvSpPr>
          <p:nvPr>
            <p:ph type="title"/>
          </p:nvPr>
        </p:nvSpPr>
        <p:spPr>
          <a:xfrm>
            <a:off x="1176655" y="401631"/>
            <a:ext cx="7030500" cy="1380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Bill of Materials / Future Scope</a:t>
            </a:r>
            <a:endParaRPr dirty="0"/>
          </a:p>
        </p:txBody>
      </p:sp>
      <p:sp>
        <p:nvSpPr>
          <p:cNvPr id="377" name="Google Shape;377;p27"/>
          <p:cNvSpPr txBox="1">
            <a:spLocks noGrp="1"/>
          </p:cNvSpPr>
          <p:nvPr>
            <p:ph type="body" idx="1"/>
          </p:nvPr>
        </p:nvSpPr>
        <p:spPr>
          <a:xfrm>
            <a:off x="672547" y="1133061"/>
            <a:ext cx="7947992" cy="369735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Approximate Product Cost (along with Individual Materials and production cost-80rs per bottle)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endParaRPr dirty="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192E304F-8757-48A5-AE0A-764F86DDD5C3}"/>
              </a:ext>
            </a:extLst>
          </p:cNvPr>
          <p:cNvSpPr/>
          <p:nvPr/>
        </p:nvSpPr>
        <p:spPr>
          <a:xfrm>
            <a:off x="3772195" y="2163007"/>
            <a:ext cx="2163016" cy="6457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1" name="Flowchart: Delay 110">
            <a:extLst>
              <a:ext uri="{FF2B5EF4-FFF2-40B4-BE49-F238E27FC236}">
                <a16:creationId xmlns:a16="http://schemas.microsoft.com/office/drawing/2014/main" id="{50564107-0D70-4E5F-B534-EA1C42BB98F5}"/>
              </a:ext>
            </a:extLst>
          </p:cNvPr>
          <p:cNvSpPr/>
          <p:nvPr/>
        </p:nvSpPr>
        <p:spPr>
          <a:xfrm rot="10800000">
            <a:off x="905559" y="2037725"/>
            <a:ext cx="739794" cy="682693"/>
          </a:xfrm>
          <a:prstGeom prst="flowChartDelay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2" name="Flowchart: Delay 111">
            <a:extLst>
              <a:ext uri="{FF2B5EF4-FFF2-40B4-BE49-F238E27FC236}">
                <a16:creationId xmlns:a16="http://schemas.microsoft.com/office/drawing/2014/main" id="{B1692B6D-C7B8-47E5-9B6F-095DAB696AD6}"/>
              </a:ext>
            </a:extLst>
          </p:cNvPr>
          <p:cNvSpPr/>
          <p:nvPr/>
        </p:nvSpPr>
        <p:spPr>
          <a:xfrm>
            <a:off x="7850971" y="2046499"/>
            <a:ext cx="712369" cy="762211"/>
          </a:xfrm>
          <a:prstGeom prst="flowChartDelay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3" name="Rectangle: Top Corners Rounded 112">
            <a:extLst>
              <a:ext uri="{FF2B5EF4-FFF2-40B4-BE49-F238E27FC236}">
                <a16:creationId xmlns:a16="http://schemas.microsoft.com/office/drawing/2014/main" id="{EFEB3075-E366-4E0F-B586-36FB7EE2850F}"/>
              </a:ext>
            </a:extLst>
          </p:cNvPr>
          <p:cNvSpPr/>
          <p:nvPr/>
        </p:nvSpPr>
        <p:spPr>
          <a:xfrm rot="16200000">
            <a:off x="2102762" y="2310328"/>
            <a:ext cx="602094" cy="285226"/>
          </a:xfrm>
          <a:prstGeom prst="round2Same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F7E33FBF-8FBB-44C5-9F64-72D91452A51B}"/>
              </a:ext>
            </a:extLst>
          </p:cNvPr>
          <p:cNvSpPr/>
          <p:nvPr/>
        </p:nvSpPr>
        <p:spPr>
          <a:xfrm rot="10800000">
            <a:off x="1788219" y="2205512"/>
            <a:ext cx="285225" cy="4196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7AF79E8D-AEB7-437D-9DCB-0C4B9ACE3288}"/>
              </a:ext>
            </a:extLst>
          </p:cNvPr>
          <p:cNvSpPr/>
          <p:nvPr/>
        </p:nvSpPr>
        <p:spPr>
          <a:xfrm flipV="1">
            <a:off x="1908313" y="2424008"/>
            <a:ext cx="67111" cy="45719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6" name="Rectangle: Single Corner Rounded 115">
            <a:extLst>
              <a:ext uri="{FF2B5EF4-FFF2-40B4-BE49-F238E27FC236}">
                <a16:creationId xmlns:a16="http://schemas.microsoft.com/office/drawing/2014/main" id="{83FAF5AD-95BD-4369-B504-F2F987455D31}"/>
              </a:ext>
            </a:extLst>
          </p:cNvPr>
          <p:cNvSpPr/>
          <p:nvPr/>
        </p:nvSpPr>
        <p:spPr>
          <a:xfrm>
            <a:off x="7250394" y="2033168"/>
            <a:ext cx="165424" cy="929852"/>
          </a:xfrm>
          <a:prstGeom prst="round1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3B16A466-3F5B-4ECC-93EA-A16FCE9EA97A}"/>
              </a:ext>
            </a:extLst>
          </p:cNvPr>
          <p:cNvSpPr/>
          <p:nvPr/>
        </p:nvSpPr>
        <p:spPr>
          <a:xfrm flipV="1">
            <a:off x="7657715" y="2373800"/>
            <a:ext cx="54109" cy="73067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8" name="Rectangle: Top Corners Rounded 117">
            <a:extLst>
              <a:ext uri="{FF2B5EF4-FFF2-40B4-BE49-F238E27FC236}">
                <a16:creationId xmlns:a16="http://schemas.microsoft.com/office/drawing/2014/main" id="{89BB89B2-0C69-46BE-A5F6-3DC449CD2BEF}"/>
              </a:ext>
            </a:extLst>
          </p:cNvPr>
          <p:cNvSpPr/>
          <p:nvPr/>
        </p:nvSpPr>
        <p:spPr>
          <a:xfrm rot="5400000">
            <a:off x="2492129" y="2248917"/>
            <a:ext cx="696815" cy="356658"/>
          </a:xfrm>
          <a:prstGeom prst="round2Same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9" name="Flowchart: Process 118">
            <a:extLst>
              <a:ext uri="{FF2B5EF4-FFF2-40B4-BE49-F238E27FC236}">
                <a16:creationId xmlns:a16="http://schemas.microsoft.com/office/drawing/2014/main" id="{418981AB-A479-4F80-969B-6FF982BA31CE}"/>
              </a:ext>
            </a:extLst>
          </p:cNvPr>
          <p:cNvSpPr/>
          <p:nvPr/>
        </p:nvSpPr>
        <p:spPr>
          <a:xfrm>
            <a:off x="7021086" y="2083476"/>
            <a:ext cx="156890" cy="816772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0" name="Flowchart: Terminator 119">
            <a:extLst>
              <a:ext uri="{FF2B5EF4-FFF2-40B4-BE49-F238E27FC236}">
                <a16:creationId xmlns:a16="http://schemas.microsoft.com/office/drawing/2014/main" id="{06F01CF2-A90E-45A1-8C5A-0681F08BF5B8}"/>
              </a:ext>
            </a:extLst>
          </p:cNvPr>
          <p:cNvSpPr/>
          <p:nvPr/>
        </p:nvSpPr>
        <p:spPr>
          <a:xfrm>
            <a:off x="4149066" y="2348655"/>
            <a:ext cx="1170866" cy="196423"/>
          </a:xfrm>
          <a:prstGeom prst="flowChartTerminator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3E8FE382-37FC-4C3F-847E-B61BD5142726}"/>
              </a:ext>
            </a:extLst>
          </p:cNvPr>
          <p:cNvCxnSpPr/>
          <p:nvPr/>
        </p:nvCxnSpPr>
        <p:spPr>
          <a:xfrm>
            <a:off x="3018866" y="2385378"/>
            <a:ext cx="3749879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4635C784-9DC4-4BD8-8A8C-D2ED09747DEB}"/>
              </a:ext>
            </a:extLst>
          </p:cNvPr>
          <p:cNvCxnSpPr>
            <a:cxnSpLocks/>
          </p:cNvCxnSpPr>
          <p:nvPr/>
        </p:nvCxnSpPr>
        <p:spPr>
          <a:xfrm flipV="1">
            <a:off x="3062655" y="2437463"/>
            <a:ext cx="3765985" cy="32264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Oval 122">
            <a:extLst>
              <a:ext uri="{FF2B5EF4-FFF2-40B4-BE49-F238E27FC236}">
                <a16:creationId xmlns:a16="http://schemas.microsoft.com/office/drawing/2014/main" id="{76E4DC1B-95A2-4078-9860-6BE8159A713D}"/>
              </a:ext>
            </a:extLst>
          </p:cNvPr>
          <p:cNvSpPr/>
          <p:nvPr/>
        </p:nvSpPr>
        <p:spPr>
          <a:xfrm>
            <a:off x="6748383" y="2335592"/>
            <a:ext cx="80257" cy="13413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637BAAE5-DF1A-4648-9B0D-AFD5EBF641DB}"/>
              </a:ext>
            </a:extLst>
          </p:cNvPr>
          <p:cNvCxnSpPr/>
          <p:nvPr/>
        </p:nvCxnSpPr>
        <p:spPr>
          <a:xfrm flipH="1" flipV="1">
            <a:off x="1030015" y="1785983"/>
            <a:ext cx="336903" cy="384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EA6E30FD-D552-4DEA-B87A-E48A3AA22C1B}"/>
              </a:ext>
            </a:extLst>
          </p:cNvPr>
          <p:cNvCxnSpPr/>
          <p:nvPr/>
        </p:nvCxnSpPr>
        <p:spPr>
          <a:xfrm flipH="1" flipV="1">
            <a:off x="1765145" y="1826928"/>
            <a:ext cx="240437" cy="473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699A0FD2-6ADB-4D76-A620-3E1BBC6622F8}"/>
              </a:ext>
            </a:extLst>
          </p:cNvPr>
          <p:cNvCxnSpPr/>
          <p:nvPr/>
        </p:nvCxnSpPr>
        <p:spPr>
          <a:xfrm flipH="1" flipV="1">
            <a:off x="3118671" y="1907753"/>
            <a:ext cx="285226" cy="475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FC92D3FF-BABE-432F-A6D1-446CDB867E07}"/>
              </a:ext>
            </a:extLst>
          </p:cNvPr>
          <p:cNvCxnSpPr/>
          <p:nvPr/>
        </p:nvCxnSpPr>
        <p:spPr>
          <a:xfrm flipV="1">
            <a:off x="5416155" y="2111702"/>
            <a:ext cx="519057" cy="313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22B2AEC4-445A-4D21-AB54-13355E679E17}"/>
              </a:ext>
            </a:extLst>
          </p:cNvPr>
          <p:cNvCxnSpPr/>
          <p:nvPr/>
        </p:nvCxnSpPr>
        <p:spPr>
          <a:xfrm flipV="1">
            <a:off x="4783036" y="1898310"/>
            <a:ext cx="536896" cy="312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Oval 128">
            <a:extLst>
              <a:ext uri="{FF2B5EF4-FFF2-40B4-BE49-F238E27FC236}">
                <a16:creationId xmlns:a16="http://schemas.microsoft.com/office/drawing/2014/main" id="{C7612A96-AD8F-454A-AB60-14C0082BB984}"/>
              </a:ext>
            </a:extLst>
          </p:cNvPr>
          <p:cNvSpPr/>
          <p:nvPr/>
        </p:nvSpPr>
        <p:spPr>
          <a:xfrm>
            <a:off x="795977" y="1597171"/>
            <a:ext cx="293864" cy="260058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IN" dirty="0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2C8A2EE-7A1E-42DB-A27C-5085494EA7D9}"/>
              </a:ext>
            </a:extLst>
          </p:cNvPr>
          <p:cNvSpPr/>
          <p:nvPr/>
        </p:nvSpPr>
        <p:spPr>
          <a:xfrm>
            <a:off x="1624288" y="1540017"/>
            <a:ext cx="293865" cy="260058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IN" dirty="0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DD2EA366-ABAC-4970-98AF-E4B0DF79E777}"/>
              </a:ext>
            </a:extLst>
          </p:cNvPr>
          <p:cNvSpPr/>
          <p:nvPr/>
        </p:nvSpPr>
        <p:spPr>
          <a:xfrm>
            <a:off x="2124863" y="1540017"/>
            <a:ext cx="269845" cy="260058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IN" dirty="0"/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6A7C5D33-DAE0-49F6-93C7-170B2998BCFC}"/>
              </a:ext>
            </a:extLst>
          </p:cNvPr>
          <p:cNvCxnSpPr>
            <a:cxnSpLocks/>
          </p:cNvCxnSpPr>
          <p:nvPr/>
        </p:nvCxnSpPr>
        <p:spPr>
          <a:xfrm flipH="1" flipV="1">
            <a:off x="2229890" y="1727200"/>
            <a:ext cx="236108" cy="593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AC21E3F7-457D-4BF1-BDE2-C2ECC5B12F82}"/>
              </a:ext>
            </a:extLst>
          </p:cNvPr>
          <p:cNvSpPr/>
          <p:nvPr/>
        </p:nvSpPr>
        <p:spPr>
          <a:xfrm>
            <a:off x="5452897" y="1622463"/>
            <a:ext cx="293864" cy="312471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IN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AB4195B1-B9F0-4A4F-B0F2-3917E6CFB2DD}"/>
              </a:ext>
            </a:extLst>
          </p:cNvPr>
          <p:cNvSpPr/>
          <p:nvPr/>
        </p:nvSpPr>
        <p:spPr>
          <a:xfrm>
            <a:off x="2868554" y="1563317"/>
            <a:ext cx="317437" cy="312471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IN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AC813B0E-66C5-4BF7-9E61-5925102745D0}"/>
              </a:ext>
            </a:extLst>
          </p:cNvPr>
          <p:cNvSpPr/>
          <p:nvPr/>
        </p:nvSpPr>
        <p:spPr>
          <a:xfrm>
            <a:off x="7975567" y="1614070"/>
            <a:ext cx="276836" cy="274758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  <a:endParaRPr lang="en-IN" dirty="0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BA9ACA0F-A79F-40D7-A1B4-55C848BF1A25}"/>
              </a:ext>
            </a:extLst>
          </p:cNvPr>
          <p:cNvSpPr/>
          <p:nvPr/>
        </p:nvSpPr>
        <p:spPr>
          <a:xfrm>
            <a:off x="6104554" y="1916470"/>
            <a:ext cx="219684" cy="260058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  <a:endParaRPr lang="en-IN" dirty="0"/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6011B84F-3895-4351-96E1-88811310C48B}"/>
              </a:ext>
            </a:extLst>
          </p:cNvPr>
          <p:cNvCxnSpPr/>
          <p:nvPr/>
        </p:nvCxnSpPr>
        <p:spPr>
          <a:xfrm flipV="1">
            <a:off x="7452770" y="1863878"/>
            <a:ext cx="378082" cy="495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Oval 138">
            <a:extLst>
              <a:ext uri="{FF2B5EF4-FFF2-40B4-BE49-F238E27FC236}">
                <a16:creationId xmlns:a16="http://schemas.microsoft.com/office/drawing/2014/main" id="{1A36BA95-282C-4B92-82BA-365268457348}"/>
              </a:ext>
            </a:extLst>
          </p:cNvPr>
          <p:cNvSpPr/>
          <p:nvPr/>
        </p:nvSpPr>
        <p:spPr>
          <a:xfrm>
            <a:off x="7471761" y="1959522"/>
            <a:ext cx="266119" cy="105267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945A8714-842C-44FD-ADAD-5D52F6572952}"/>
              </a:ext>
            </a:extLst>
          </p:cNvPr>
          <p:cNvSpPr/>
          <p:nvPr/>
        </p:nvSpPr>
        <p:spPr>
          <a:xfrm>
            <a:off x="7598507" y="2439475"/>
            <a:ext cx="45719" cy="9276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41" name="Table 22">
            <a:extLst>
              <a:ext uri="{FF2B5EF4-FFF2-40B4-BE49-F238E27FC236}">
                <a16:creationId xmlns:a16="http://schemas.microsoft.com/office/drawing/2014/main" id="{902BC9B7-AB57-4B28-B2A1-AA27B170E2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91273"/>
              </p:ext>
            </p:extLst>
          </p:nvPr>
        </p:nvGraphicFramePr>
        <p:xfrm>
          <a:off x="2005583" y="2839269"/>
          <a:ext cx="4958303" cy="1981200"/>
        </p:xfrm>
        <a:graphic>
          <a:graphicData uri="http://schemas.openxmlformats.org/drawingml/2006/table">
            <a:tbl>
              <a:tblPr firstRow="1" bandRow="1"/>
              <a:tblGrid>
                <a:gridCol w="1018971">
                  <a:extLst>
                    <a:ext uri="{9D8B030D-6E8A-4147-A177-3AD203B41FA5}">
                      <a16:colId xmlns:a16="http://schemas.microsoft.com/office/drawing/2014/main" val="853053321"/>
                    </a:ext>
                  </a:extLst>
                </a:gridCol>
                <a:gridCol w="949569">
                  <a:extLst>
                    <a:ext uri="{9D8B030D-6E8A-4147-A177-3AD203B41FA5}">
                      <a16:colId xmlns:a16="http://schemas.microsoft.com/office/drawing/2014/main" val="3301728527"/>
                    </a:ext>
                  </a:extLst>
                </a:gridCol>
                <a:gridCol w="1569133">
                  <a:extLst>
                    <a:ext uri="{9D8B030D-6E8A-4147-A177-3AD203B41FA5}">
                      <a16:colId xmlns:a16="http://schemas.microsoft.com/office/drawing/2014/main" val="2869628646"/>
                    </a:ext>
                  </a:extLst>
                </a:gridCol>
                <a:gridCol w="1420630">
                  <a:extLst>
                    <a:ext uri="{9D8B030D-6E8A-4147-A177-3AD203B41FA5}">
                      <a16:colId xmlns:a16="http://schemas.microsoft.com/office/drawing/2014/main" val="2567759295"/>
                    </a:ext>
                  </a:extLst>
                </a:gridCol>
              </a:tblGrid>
              <a:tr h="137437">
                <a:tc>
                  <a:txBody>
                    <a:bodyPr/>
                    <a:lstStyle/>
                    <a:p>
                      <a:r>
                        <a:rPr lang="en-US" sz="1050" dirty="0"/>
                        <a:t>ITEM  PART </a:t>
                      </a:r>
                      <a:endParaRPr lang="en-IN" sz="105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QUANTITY</a:t>
                      </a:r>
                      <a:endParaRPr lang="en-IN" sz="11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PART NAME</a:t>
                      </a:r>
                      <a:endParaRPr lang="en-IN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DESCRIPTION</a:t>
                      </a:r>
                      <a:endParaRPr lang="en-IN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166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1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Aerosol caps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Plastic.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50581"/>
                  </a:ext>
                </a:extLst>
              </a:tr>
              <a:tr h="194028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1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Spray nozzle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PP Plastic.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9953349"/>
                  </a:ext>
                </a:extLst>
              </a:tr>
              <a:tr h="137437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3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Outer Gasket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Rubber, LDPE.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08508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4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Closure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PP plastic.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7751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5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1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Dip Tube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Plastic.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5023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6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1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Plastic bottle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Plastic.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993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7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1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Flip top cap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2060"/>
                          </a:solidFill>
                        </a:rPr>
                        <a:t>PP Plastic.</a:t>
                      </a:r>
                      <a:endParaRPr lang="en-IN" sz="10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63857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CA2AB-3A5A-42B4-AE38-C8887E2FD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Bill of Materials / Future Scope</a:t>
            </a:r>
            <a:endParaRPr lang="en-IN" dirty="0"/>
          </a:p>
        </p:txBody>
      </p:sp>
      <p:sp>
        <p:nvSpPr>
          <p:cNvPr id="4" name="Google Shape;378;p27">
            <a:extLst>
              <a:ext uri="{FF2B5EF4-FFF2-40B4-BE49-F238E27FC236}">
                <a16:creationId xmlns:a16="http://schemas.microsoft.com/office/drawing/2014/main" id="{C3270B5B-31F2-4DA7-978F-4496EAB01C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03338" y="1484142"/>
            <a:ext cx="7031037" cy="3048171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b="1" i="1" dirty="0">
                <a:latin typeface="Calibri" panose="020F0502020204030204" pitchFamily="34" charset="0"/>
                <a:cs typeface="Calibri" panose="020F0502020204030204" pitchFamily="34" charset="0"/>
              </a:rPr>
              <a:t>Future Scope and Improvements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b="1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1.</a:t>
            </a:r>
            <a:r>
              <a:rPr lang="en" sz="1600" b="1" i="1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We can design the product in other ways, like we can provide space at the back of the bottle to put thermometer into it.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US" sz="1600" b="1" i="1" dirty="0"/>
              <a:t>2. It will be useful for the people to carry thermometer with in the product 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US" sz="1600" b="1" i="1" dirty="0"/>
              <a:t>3.Portable and quick to use.</a:t>
            </a:r>
            <a:endParaRPr sz="1600" b="1" i="1" dirty="0"/>
          </a:p>
        </p:txBody>
      </p:sp>
    </p:spTree>
    <p:extLst>
      <p:ext uri="{BB962C8B-B14F-4D97-AF65-F5344CB8AC3E}">
        <p14:creationId xmlns:p14="http://schemas.microsoft.com/office/powerpoint/2010/main" val="101502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8"/>
          <p:cNvSpPr txBox="1">
            <a:spLocks noGrp="1"/>
          </p:cNvSpPr>
          <p:nvPr>
            <p:ph type="title"/>
          </p:nvPr>
        </p:nvSpPr>
        <p:spPr>
          <a:xfrm>
            <a:off x="1169388" y="1640100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Domain/ Design Space</a:t>
            </a:r>
            <a:endParaRPr dirty="0"/>
          </a:p>
        </p:txBody>
      </p:sp>
      <p:sp>
        <p:nvSpPr>
          <p:cNvPr id="287" name="Google Shape;287;p14"/>
          <p:cNvSpPr txBox="1">
            <a:spLocks noGrp="1"/>
          </p:cNvSpPr>
          <p:nvPr>
            <p:ph type="body" idx="1"/>
          </p:nvPr>
        </p:nvSpPr>
        <p:spPr>
          <a:xfrm>
            <a:off x="954157" y="1806172"/>
            <a:ext cx="3753639" cy="276085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400" b="1" dirty="0"/>
              <a:t>2-way sanitizer consists of 2 openings one side is a spray sanitizer and other side is a normal opening sanitizer with flip top cap .</a:t>
            </a:r>
          </a:p>
          <a:p>
            <a:r>
              <a:rPr lang="en-US" sz="1400" b="1" dirty="0"/>
              <a:t>In simple , 2 opening sanitizer in one simple bottle. As it will be easy for the people to carry one single product rather than carrying 2 different sanitizer bottles.</a:t>
            </a:r>
          </a:p>
          <a:p>
            <a:r>
              <a:rPr lang="en-US" sz="1400" b="1" dirty="0"/>
              <a:t>Easy and quick to use.</a:t>
            </a:r>
          </a:p>
          <a:p>
            <a:r>
              <a:rPr lang="en-US" sz="1400" b="1" dirty="0"/>
              <a:t>Portable and convenient.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endParaRPr dirty="0"/>
          </a:p>
        </p:txBody>
      </p:sp>
      <p:sp>
        <p:nvSpPr>
          <p:cNvPr id="288" name="Google Shape;288;p14"/>
          <p:cNvSpPr txBox="1">
            <a:spLocks noGrp="1"/>
          </p:cNvSpPr>
          <p:nvPr>
            <p:ph type="body" idx="2"/>
          </p:nvPr>
        </p:nvSpPr>
        <p:spPr>
          <a:xfrm>
            <a:off x="4819050" y="1806171"/>
            <a:ext cx="3515250" cy="273875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DESIGN SPACE: 2-WAY SANITIZER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RESEARCH GAP: HYGIENE SECTOR OR    	           COVID-19 CONTEXT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From:</a:t>
            </a:r>
            <a:endParaRPr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F0B422-C010-47CB-B876-2402AB54D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303" y="3299220"/>
            <a:ext cx="1139687" cy="1245704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B3ED7C49-8CE9-4281-BAE7-B495863DF8E9}"/>
              </a:ext>
            </a:extLst>
          </p:cNvPr>
          <p:cNvSpPr/>
          <p:nvPr/>
        </p:nvSpPr>
        <p:spPr>
          <a:xfrm>
            <a:off x="6175513" y="3803374"/>
            <a:ext cx="490330" cy="18553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E979EA-887C-4C48-BE93-179504FB20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626" y="3273287"/>
            <a:ext cx="820212" cy="1245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Ethnographic Study/Observations</a:t>
            </a:r>
            <a:endParaRPr/>
          </a:p>
        </p:txBody>
      </p:sp>
      <p:sp>
        <p:nvSpPr>
          <p:cNvPr id="294" name="Google Shape;294;p15"/>
          <p:cNvSpPr txBox="1">
            <a:spLocks noGrp="1"/>
          </p:cNvSpPr>
          <p:nvPr>
            <p:ph type="body" idx="1"/>
          </p:nvPr>
        </p:nvSpPr>
        <p:spPr>
          <a:xfrm>
            <a:off x="1303800" y="1990049"/>
            <a:ext cx="3430500" cy="262833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sz="2000" b="1" dirty="0">
                <a:latin typeface="Times New Roman"/>
                <a:ea typeface="Times New Roman"/>
                <a:cs typeface="Times New Roman"/>
                <a:sym typeface="Times New Roman"/>
              </a:rPr>
              <a:t>Pains</a:t>
            </a:r>
          </a:p>
          <a:p>
            <a:pPr lvl="0" algn="l"/>
            <a:r>
              <a:rPr lang="en-US" sz="1600" b="1" i="1" dirty="0">
                <a:solidFill>
                  <a:srgbClr val="C00000"/>
                </a:solidFill>
              </a:rPr>
              <a:t>Sanitizer bottle should not be used near stoves.</a:t>
            </a:r>
          </a:p>
          <a:p>
            <a:pPr lvl="0" algn="l"/>
            <a:r>
              <a:rPr lang="en-US" sz="1600" b="1" i="1" dirty="0">
                <a:solidFill>
                  <a:srgbClr val="C00000"/>
                </a:solidFill>
              </a:rPr>
              <a:t>The chemicals can make bottle corrosive.</a:t>
            </a:r>
          </a:p>
          <a:p>
            <a:pPr lvl="0" algn="l"/>
            <a:r>
              <a:rPr lang="en-US" sz="1600" b="1" i="1" dirty="0">
                <a:solidFill>
                  <a:srgbClr val="C00000"/>
                </a:solidFill>
              </a:rPr>
              <a:t>Use of plastic</a:t>
            </a:r>
          </a:p>
          <a:p>
            <a:pPr lvl="0" algn="l"/>
            <a:r>
              <a:rPr lang="en-US" sz="1600" b="1" i="1" dirty="0">
                <a:solidFill>
                  <a:srgbClr val="C00000"/>
                </a:solidFill>
              </a:rPr>
              <a:t>Effects biodiversity</a:t>
            </a:r>
          </a:p>
          <a:p>
            <a:pPr lvl="0" algn="l"/>
            <a:endParaRPr lang="en-US" sz="1600" b="1" i="1" dirty="0">
              <a:solidFill>
                <a:srgbClr val="C0000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endParaRPr sz="20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5" name="Google Shape;295;p1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628332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sz="1800" b="1" dirty="0">
                <a:latin typeface="Times New Roman"/>
                <a:ea typeface="Times New Roman"/>
                <a:cs typeface="Times New Roman"/>
                <a:sym typeface="Times New Roman"/>
              </a:rPr>
              <a:t>Gains</a:t>
            </a:r>
          </a:p>
          <a:p>
            <a:pPr lvl="0" algn="l"/>
            <a:r>
              <a:rPr lang="en-US" sz="1600" b="1" i="1" dirty="0">
                <a:solidFill>
                  <a:srgbClr val="00B050"/>
                </a:solidFill>
              </a:rPr>
              <a:t>Easy to disinfect things without being touched.</a:t>
            </a:r>
          </a:p>
          <a:p>
            <a:pPr lvl="0" algn="l"/>
            <a:r>
              <a:rPr lang="en-US" sz="1600" b="1" i="1" dirty="0">
                <a:solidFill>
                  <a:srgbClr val="00B050"/>
                </a:solidFill>
              </a:rPr>
              <a:t>2 different needs are fulfilled in one single product.</a:t>
            </a:r>
          </a:p>
          <a:p>
            <a:pPr lvl="0" algn="l"/>
            <a:r>
              <a:rPr lang="en-US" sz="1600" b="1" i="1" dirty="0">
                <a:solidFill>
                  <a:srgbClr val="00B050"/>
                </a:solidFill>
              </a:rPr>
              <a:t>easy and portable.</a:t>
            </a:r>
          </a:p>
          <a:p>
            <a:pPr lvl="0" algn="l"/>
            <a:r>
              <a:rPr lang="en-US" sz="1600" b="1" i="1" dirty="0">
                <a:solidFill>
                  <a:srgbClr val="00B050"/>
                </a:solidFill>
              </a:rPr>
              <a:t> pocket friendly product.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endParaRPr sz="18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301" name="Google Shape;301;p16"/>
          <p:cNvSpPr txBox="1">
            <a:spLocks noGrp="1"/>
          </p:cNvSpPr>
          <p:nvPr>
            <p:ph type="body" idx="1"/>
          </p:nvPr>
        </p:nvSpPr>
        <p:spPr>
          <a:xfrm>
            <a:off x="738554" y="1990050"/>
            <a:ext cx="3995746" cy="2541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Statement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" dirty="0"/>
              <a:t>1,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Covid-19 made all to use sanitizers these days. Disinfecting things before using is must and to be careful before touching anything.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600"/>
              </a:spcAft>
              <a:buNone/>
            </a:pPr>
            <a:r>
              <a:rPr lang="en" dirty="0"/>
              <a:t>2.</a:t>
            </a:r>
            <a:r>
              <a:rPr lang="en-US" sz="18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Sanitizer interaction with kitchen environment may be dangerous, especially near stove.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endParaRPr lang="en" dirty="0"/>
          </a:p>
        </p:txBody>
      </p:sp>
      <p:sp>
        <p:nvSpPr>
          <p:cNvPr id="302" name="Google Shape;302;p16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Sketches or Photos showcasing the problem /Problems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F63151-A680-465C-A183-9B2EF216BD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517" t="8485" r="32419" b="50000"/>
          <a:stretch/>
        </p:blipFill>
        <p:spPr>
          <a:xfrm>
            <a:off x="5162843" y="2686929"/>
            <a:ext cx="2328204" cy="13970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"/>
          <p:cNvSpPr txBox="1">
            <a:spLocks noGrp="1"/>
          </p:cNvSpPr>
          <p:nvPr>
            <p:ph type="title"/>
          </p:nvPr>
        </p:nvSpPr>
        <p:spPr>
          <a:xfrm>
            <a:off x="0" y="605609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Need Statement</a:t>
            </a:r>
            <a:endParaRPr dirty="0"/>
          </a:p>
        </p:txBody>
      </p:sp>
      <p:sp>
        <p:nvSpPr>
          <p:cNvPr id="308" name="Google Shape;308;p17"/>
          <p:cNvSpPr txBox="1">
            <a:spLocks noGrp="1"/>
          </p:cNvSpPr>
          <p:nvPr>
            <p:ph type="body" idx="1"/>
          </p:nvPr>
        </p:nvSpPr>
        <p:spPr>
          <a:xfrm>
            <a:off x="1056750" y="1765495"/>
            <a:ext cx="7030500" cy="236522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u="sng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PEOPLE 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need a way to protect their </a:t>
            </a:r>
            <a:r>
              <a:rPr lang="en-US" sz="1800" b="1" u="sng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HEALTH and be good in</a:t>
            </a:r>
            <a:r>
              <a:rPr lang="en-US" sz="18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u="sng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HYGIENE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to stay away from virus, germs by sanitizing themselves with sanitizer bottle.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 that they can stop spread of virus, they can sanitize things by using the product and can stay safe.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Exploration/ Prior Art Search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3C9B90-B05A-4B58-92DB-09D930BEEF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407"/>
          <a:stretch/>
        </p:blipFill>
        <p:spPr>
          <a:xfrm rot="16200000">
            <a:off x="5364279" y="1712753"/>
            <a:ext cx="1493150" cy="32128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954462B-55F8-4A1F-B28E-54E992595A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141" r="18746"/>
          <a:stretch/>
        </p:blipFill>
        <p:spPr>
          <a:xfrm>
            <a:off x="1426711" y="2332601"/>
            <a:ext cx="1723293" cy="1973174"/>
          </a:xfrm>
          <a:prstGeom prst="rect">
            <a:avLst/>
          </a:prstGeom>
        </p:spPr>
      </p:pic>
      <p:sp>
        <p:nvSpPr>
          <p:cNvPr id="8" name="Google Shape;378;p27">
            <a:extLst>
              <a:ext uri="{FF2B5EF4-FFF2-40B4-BE49-F238E27FC236}">
                <a16:creationId xmlns:a16="http://schemas.microsoft.com/office/drawing/2014/main" id="{C921E46D-4F66-4F33-8386-858064039F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03338" y="1484142"/>
            <a:ext cx="7031037" cy="3048171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US" sz="1600" b="1" i="1" dirty="0"/>
              <a:t>From a two way jar to two way sanitizer.</a:t>
            </a:r>
            <a:endParaRPr sz="1600" b="1" i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6665548" cy="716754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Concepts Generated using SCAMPER</a:t>
            </a:r>
            <a:endParaRPr dirty="0"/>
          </a:p>
        </p:txBody>
      </p:sp>
      <p:sp>
        <p:nvSpPr>
          <p:cNvPr id="341" name="Google Shape;341;p22"/>
          <p:cNvSpPr txBox="1">
            <a:spLocks noGrp="1"/>
          </p:cNvSpPr>
          <p:nvPr>
            <p:ph type="body" idx="2"/>
          </p:nvPr>
        </p:nvSpPr>
        <p:spPr>
          <a:xfrm>
            <a:off x="766689" y="1406770"/>
            <a:ext cx="7567511" cy="312483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Sketches of Concept 1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7E71A1-E9C1-445E-8A88-7B0D8F3B9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902" y="1779609"/>
            <a:ext cx="6843084" cy="275199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Concepts Generated using SCAMPER</a:t>
            </a:r>
            <a:endParaRPr dirty="0"/>
          </a:p>
        </p:txBody>
      </p:sp>
      <p:sp>
        <p:nvSpPr>
          <p:cNvPr id="320" name="Google Shape;320;p19"/>
          <p:cNvSpPr txBox="1">
            <a:spLocks noGrp="1"/>
          </p:cNvSpPr>
          <p:nvPr>
            <p:ph type="body" idx="2"/>
          </p:nvPr>
        </p:nvSpPr>
        <p:spPr>
          <a:xfrm>
            <a:off x="4734301" y="703385"/>
            <a:ext cx="4171656" cy="382821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Sketches of Concept 2</a:t>
            </a:r>
            <a:endParaRPr dirty="0"/>
          </a:p>
        </p:txBody>
      </p:sp>
      <p:sp>
        <p:nvSpPr>
          <p:cNvPr id="321" name="Google Shape;321;p19"/>
          <p:cNvSpPr txBox="1">
            <a:spLocks noGrp="1"/>
          </p:cNvSpPr>
          <p:nvPr>
            <p:ph type="subTitle" idx="1"/>
          </p:nvPr>
        </p:nvSpPr>
        <p:spPr>
          <a:xfrm>
            <a:off x="682283" y="2213375"/>
            <a:ext cx="3889717" cy="2318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dirty="0"/>
              <a:t>Concept 2</a:t>
            </a:r>
            <a:endParaRPr dirty="0"/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i="1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1.</a:t>
            </a:r>
            <a:r>
              <a:rPr lang="en-US" sz="1800" b="1" u="none" strike="noStrike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SUBSTITUTE</a:t>
            </a:r>
            <a:endParaRPr lang="en-IN" sz="18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u="none" strike="noStrike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Substituting one opening for sanitizer with two openings (circular with rectangular).</a:t>
            </a:r>
            <a:endParaRPr lang="en-IN" sz="1800" b="1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u="none" strike="noStrike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Benefits:</a:t>
            </a: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u="none" strike="noStrike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It is portable and quick to use . Easy to disinfect things</a:t>
            </a:r>
            <a:r>
              <a:rPr lang="en-US" sz="1800" b="1" i="1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IN" sz="1800" b="1" i="1" u="none" strike="noStrike" dirty="0">
              <a:effectLst/>
              <a:latin typeface="Arial" panose="020B060402020202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2E2B11-BC69-4445-ACC2-A163EE09CA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76" r="37230" b="52683"/>
          <a:stretch/>
        </p:blipFill>
        <p:spPr>
          <a:xfrm>
            <a:off x="4734300" y="1675055"/>
            <a:ext cx="4114800" cy="241964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Concepts Generated using SCAMPER</a:t>
            </a:r>
            <a:endParaRPr/>
          </a:p>
        </p:txBody>
      </p:sp>
      <p:sp>
        <p:nvSpPr>
          <p:cNvPr id="327" name="Google Shape;327;p20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" dirty="0"/>
              <a:t>Sketches of Concept 3</a:t>
            </a:r>
            <a:endParaRPr dirty="0"/>
          </a:p>
        </p:txBody>
      </p:sp>
      <p:sp>
        <p:nvSpPr>
          <p:cNvPr id="328" name="Google Shape;328;p20"/>
          <p:cNvSpPr txBox="1">
            <a:spLocks noGrp="1"/>
          </p:cNvSpPr>
          <p:nvPr>
            <p:ph type="subTitle" idx="1"/>
          </p:nvPr>
        </p:nvSpPr>
        <p:spPr>
          <a:xfrm>
            <a:off x="422031" y="2124222"/>
            <a:ext cx="4149969" cy="253218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dirty="0"/>
              <a:t>Concept 3</a:t>
            </a:r>
            <a:endParaRPr dirty="0"/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2.</a:t>
            </a:r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COMBINE</a:t>
            </a:r>
            <a:endParaRPr lang="en-IN" sz="1800" b="1" i="0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Combining with spray nozzle and flip top cap nozzle.</a:t>
            </a:r>
            <a:endParaRPr lang="en-IN" sz="1800" b="1" i="0" u="none" strike="noStrike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Benefits:</a:t>
            </a:r>
            <a:endParaRPr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sz="1800" b="1" i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Spray nozzle helps to disinfect things without being touched.</a:t>
            </a:r>
            <a:endParaRPr sz="1800" b="1" i="1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9640A800-5CD4-415A-A8D5-938C4225B0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48" t="-96" r="35015" b="57064"/>
          <a:stretch/>
        </p:blipFill>
        <p:spPr>
          <a:xfrm>
            <a:off x="5066000" y="1505244"/>
            <a:ext cx="3151163" cy="23211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749</Words>
  <Application>Microsoft Office PowerPoint</Application>
  <PresentationFormat>On-screen Show (16:9)</PresentationFormat>
  <Paragraphs>206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Maven Pro</vt:lpstr>
      <vt:lpstr>Times New Roman</vt:lpstr>
      <vt:lpstr>Arial</vt:lpstr>
      <vt:lpstr>Cambria</vt:lpstr>
      <vt:lpstr>Nunito</vt:lpstr>
      <vt:lpstr>Calibri</vt:lpstr>
      <vt:lpstr>Momentum</vt:lpstr>
      <vt:lpstr>2-WAY SANITIZER BOTTLE</vt:lpstr>
      <vt:lpstr>Domain/ Design Space</vt:lpstr>
      <vt:lpstr>Ethnographic Study/Observations</vt:lpstr>
      <vt:lpstr>Problem Statement</vt:lpstr>
      <vt:lpstr>Need Statement</vt:lpstr>
      <vt:lpstr>Exploration/ Prior Art Search</vt:lpstr>
      <vt:lpstr>Concepts Generated using SCAMPER</vt:lpstr>
      <vt:lpstr>Concepts Generated using SCAMPER</vt:lpstr>
      <vt:lpstr>Concepts Generated using SCAMPER</vt:lpstr>
      <vt:lpstr>Concepts Generated using SCAMPER</vt:lpstr>
      <vt:lpstr>Concept Selection</vt:lpstr>
      <vt:lpstr>Final Designed concepts with a detailed sketches</vt:lpstr>
      <vt:lpstr>Final Designed concepts with a detailed sketches</vt:lpstr>
      <vt:lpstr>Final Designed concepts with a detailed sketches</vt:lpstr>
      <vt:lpstr>Product Woking Manual - Storytelling</vt:lpstr>
      <vt:lpstr>Bill of Materials / Future Scope</vt:lpstr>
      <vt:lpstr>Bill of Materials / Future Scope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Name             Tagline</dc:title>
  <dc:creator>Saba</dc:creator>
  <cp:lastModifiedBy>saba tabassum</cp:lastModifiedBy>
  <cp:revision>29</cp:revision>
  <dcterms:modified xsi:type="dcterms:W3CDTF">2021-07-12T23:44:13Z</dcterms:modified>
</cp:coreProperties>
</file>